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lay"/>
      <p:regular r:id="rId14"/>
      <p:bold r:id="rId15"/>
    </p:embeddedFont>
    <p:embeddedFont>
      <p:font typeface="Libre Franklin Medium"/>
      <p:regular r:id="rId16"/>
      <p:bold r:id="rId17"/>
      <p:italic r:id="rId18"/>
      <p:boldItalic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vJR2icdjNP8tIX6U7TWJKej/x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7" Type="http://schemas.openxmlformats.org/officeDocument/2006/relationships/font" Target="fonts/LibreFranklinMedium-bold.fntdata"/><Relationship Id="rId16" Type="http://schemas.openxmlformats.org/officeDocument/2006/relationships/font" Target="fonts/LibreFranklin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ggle.it/diagram/aA_sdMeQzBRMWNof/t/-/b2cf99f75742cc70646eb20956e5ecdc207607a67e3b28c7e242c9935a8ccde2" TargetMode="External"/><Relationship Id="rId3" Type="http://schemas.openxmlformats.org/officeDocument/2006/relationships/hyperlink" Target="https://docs.google.com/forms/d/e/1FAIpQLSfhP1sR5xxYG2GVhHYuYzez_IRs6Ylkmm2O-YO_vHh_7vSKog/viewform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Interactive map: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https://coggle.it/diagram/aA_sdMeQzBRMWNof/t/-/b2cf99f75742cc70646eb20956e5ecdc207607a67e3b28c7e242c9935a8ccde2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Subgroups poll: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https://docs.google.com/forms/d/e/1FAIpQLSfhP1sR5xxYG2GVhHYuYzez_IRs6Ylkmm2O-YO_vHh_7vSKog/viewform?usp=sharing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5" name="Google Shape;35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154956" y="2861733"/>
            <a:ext cx="8825600" cy="19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1154955" y="4777381"/>
            <a:ext cx="8825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2000" cap="none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sz="1867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ctrTitle"/>
          </p:nvPr>
        </p:nvSpPr>
        <p:spPr>
          <a:xfrm>
            <a:off x="1154955" y="1447800"/>
            <a:ext cx="8825600" cy="33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" type="subTitle"/>
          </p:nvPr>
        </p:nvSpPr>
        <p:spPr>
          <a:xfrm>
            <a:off x="1154955" y="4777380"/>
            <a:ext cx="8825600" cy="8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cap="none">
                <a:solidFill>
                  <a:srgbClr val="9197CE"/>
                </a:solidFill>
              </a:defRPr>
            </a:lvl1pPr>
            <a:lvl2pPr lvl="1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646111" y="452719"/>
            <a:ext cx="940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1103312" y="2052919"/>
            <a:ext cx="8946800" cy="4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646111" y="452719"/>
            <a:ext cx="940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1103312" y="2060575"/>
            <a:ext cx="4396400" cy="4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 sz="1867"/>
            </a:lvl1pPr>
            <a:lvl2pPr indent="-2921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Char char="►"/>
              <a:defRPr sz="1600"/>
            </a:lvl2pPr>
            <a:lvl3pPr indent="-2794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3pPr>
            <a:lvl4pPr indent="-27305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4pPr>
            <a:lvl5pPr indent="-27305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5pPr>
            <a:lvl6pPr indent="-27305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6pPr>
            <a:lvl7pPr indent="-27305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7pPr>
            <a:lvl8pPr indent="-27305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8pPr>
            <a:lvl9pPr indent="-27305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9pPr>
          </a:lstStyle>
          <a:p/>
        </p:txBody>
      </p:sp>
      <p:sp>
        <p:nvSpPr>
          <p:cNvPr id="129" name="Google Shape;129;p27"/>
          <p:cNvSpPr txBox="1"/>
          <p:nvPr>
            <p:ph idx="2" type="body"/>
          </p:nvPr>
        </p:nvSpPr>
        <p:spPr>
          <a:xfrm>
            <a:off x="5654493" y="2056092"/>
            <a:ext cx="4396400" cy="4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 sz="1867"/>
            </a:lvl1pPr>
            <a:lvl2pPr indent="-2921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Char char="►"/>
              <a:defRPr sz="1600"/>
            </a:lvl2pPr>
            <a:lvl3pPr indent="-2794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3pPr>
            <a:lvl4pPr indent="-27305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4pPr>
            <a:lvl5pPr indent="-27305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5pPr>
            <a:lvl6pPr indent="-27305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6pPr>
            <a:lvl7pPr indent="-27305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7pPr>
            <a:lvl8pPr indent="-27305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8pPr>
            <a:lvl9pPr indent="-27305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9pPr>
          </a:lstStyle>
          <a:p/>
        </p:txBody>
      </p:sp>
      <p:sp>
        <p:nvSpPr>
          <p:cNvPr id="130" name="Google Shape;130;p27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646111" y="452719"/>
            <a:ext cx="940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1103313" y="1905000"/>
            <a:ext cx="4396400" cy="5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b="1" sz="18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9pPr>
          </a:lstStyle>
          <a:p/>
        </p:txBody>
      </p:sp>
      <p:sp>
        <p:nvSpPr>
          <p:cNvPr id="136" name="Google Shape;136;p28"/>
          <p:cNvSpPr txBox="1"/>
          <p:nvPr>
            <p:ph idx="2" type="body"/>
          </p:nvPr>
        </p:nvSpPr>
        <p:spPr>
          <a:xfrm>
            <a:off x="1103312" y="2514600"/>
            <a:ext cx="43964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 sz="1867"/>
            </a:lvl1pPr>
            <a:lvl2pPr indent="-2921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Char char="►"/>
              <a:defRPr sz="1600"/>
            </a:lvl2pPr>
            <a:lvl3pPr indent="-2794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3pPr>
            <a:lvl4pPr indent="-27305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4pPr>
            <a:lvl5pPr indent="-27305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5pPr>
            <a:lvl6pPr indent="-27305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6pPr>
            <a:lvl7pPr indent="-27305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7pPr>
            <a:lvl8pPr indent="-27305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8pPr>
            <a:lvl9pPr indent="-27305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9pPr>
          </a:lstStyle>
          <a:p/>
        </p:txBody>
      </p:sp>
      <p:sp>
        <p:nvSpPr>
          <p:cNvPr id="137" name="Google Shape;137;p28"/>
          <p:cNvSpPr txBox="1"/>
          <p:nvPr>
            <p:ph idx="3" type="body"/>
          </p:nvPr>
        </p:nvSpPr>
        <p:spPr>
          <a:xfrm>
            <a:off x="5654495" y="1905000"/>
            <a:ext cx="4396400" cy="5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b="1" sz="18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9pPr>
          </a:lstStyle>
          <a:p/>
        </p:txBody>
      </p:sp>
      <p:sp>
        <p:nvSpPr>
          <p:cNvPr id="138" name="Google Shape;138;p28"/>
          <p:cNvSpPr txBox="1"/>
          <p:nvPr>
            <p:ph idx="4" type="body"/>
          </p:nvPr>
        </p:nvSpPr>
        <p:spPr>
          <a:xfrm>
            <a:off x="5654495" y="2514600"/>
            <a:ext cx="43964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 sz="1867"/>
            </a:lvl1pPr>
            <a:lvl2pPr indent="-2921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Char char="►"/>
              <a:defRPr sz="1600"/>
            </a:lvl2pPr>
            <a:lvl3pPr indent="-2794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3pPr>
            <a:lvl4pPr indent="-27305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4pPr>
            <a:lvl5pPr indent="-27305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5pPr>
            <a:lvl6pPr indent="-27305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6pPr>
            <a:lvl7pPr indent="-27305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7pPr>
            <a:lvl8pPr indent="-27305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8pPr>
            <a:lvl9pPr indent="-27305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Char char="►"/>
              <a:defRPr sz="1200"/>
            </a:lvl9pPr>
          </a:lstStyle>
          <a:p/>
        </p:txBody>
      </p:sp>
      <p:sp>
        <p:nvSpPr>
          <p:cNvPr id="139" name="Google Shape;139;p28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646111" y="452719"/>
            <a:ext cx="940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showMasterSp="0">
  <p:cSld name="Title and Content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673130"/>
            <a:ext cx="10515600" cy="705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Play"/>
              <a:buNone/>
              <a:defRPr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6"/>
            <a:ext cx="10515600" cy="18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011" y="6187876"/>
            <a:ext cx="1396603" cy="4874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1"/>
          <p:cNvCxnSpPr/>
          <p:nvPr/>
        </p:nvCxnSpPr>
        <p:spPr>
          <a:xfrm>
            <a:off x="1926336" y="6142926"/>
            <a:ext cx="0" cy="577343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11"/>
          <p:cNvSpPr txBox="1"/>
          <p:nvPr>
            <p:ph idx="2" type="body"/>
          </p:nvPr>
        </p:nvSpPr>
        <p:spPr>
          <a:xfrm>
            <a:off x="10376092" y="6212522"/>
            <a:ext cx="1544637" cy="438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3" type="body"/>
          </p:nvPr>
        </p:nvSpPr>
        <p:spPr>
          <a:xfrm>
            <a:off x="2179322" y="6255619"/>
            <a:ext cx="3878263" cy="351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" name="Google Shape;28;p11"/>
          <p:cNvCxnSpPr/>
          <p:nvPr/>
        </p:nvCxnSpPr>
        <p:spPr>
          <a:xfrm rot="10800000">
            <a:off x="942721" y="1502981"/>
            <a:ext cx="12366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1154953" y="1447800"/>
            <a:ext cx="3401200" cy="14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" type="body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Char char="►"/>
              <a:defRPr sz="2000"/>
            </a:lvl1pPr>
            <a:lvl2pPr indent="-29845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 sz="1867"/>
            </a:lvl2pPr>
            <a:lvl3pPr indent="-2921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Char char="►"/>
              <a:defRPr sz="1600"/>
            </a:lvl3pPr>
            <a:lvl4pPr indent="-2794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4pPr>
            <a:lvl5pPr indent="-2794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5pPr>
            <a:lvl6pPr indent="-2794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6pPr>
            <a:lvl7pPr indent="-2794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7pPr>
            <a:lvl8pPr indent="-2794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8pPr>
            <a:lvl9pPr indent="-2794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Char char="►"/>
              <a:defRPr sz="1467"/>
            </a:lvl9pPr>
          </a:lstStyle>
          <a:p/>
        </p:txBody>
      </p:sp>
      <p:sp>
        <p:nvSpPr>
          <p:cNvPr id="154" name="Google Shape;154;p31"/>
          <p:cNvSpPr txBox="1"/>
          <p:nvPr>
            <p:ph idx="2" type="body"/>
          </p:nvPr>
        </p:nvSpPr>
        <p:spPr>
          <a:xfrm>
            <a:off x="1154953" y="3129280"/>
            <a:ext cx="34012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155" name="Google Shape;155;p31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1153907" y="1854192"/>
            <a:ext cx="5092800" cy="157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2"/>
          <p:cNvSpPr/>
          <p:nvPr>
            <p:ph idx="2" type="pic"/>
          </p:nvPr>
        </p:nvSpPr>
        <p:spPr>
          <a:xfrm>
            <a:off x="6949547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568"/>
              </a:srgbClr>
            </a:outerShdw>
          </a:effectLst>
        </p:spPr>
      </p:sp>
      <p:sp>
        <p:nvSpPr>
          <p:cNvPr id="161" name="Google Shape;161;p32"/>
          <p:cNvSpPr txBox="1"/>
          <p:nvPr>
            <p:ph idx="1" type="body"/>
          </p:nvPr>
        </p:nvSpPr>
        <p:spPr>
          <a:xfrm>
            <a:off x="1154953" y="3657600"/>
            <a:ext cx="5085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162" name="Google Shape;162;p32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noramique avec légende">
  <p:cSld name="Image panoramique avec légend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1154956" y="4800587"/>
            <a:ext cx="8825600" cy="5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3"/>
          <p:cNvSpPr/>
          <p:nvPr>
            <p:ph idx="2" type="pic"/>
          </p:nvPr>
        </p:nvSpPr>
        <p:spPr>
          <a:xfrm>
            <a:off x="1154955" y="685800"/>
            <a:ext cx="8825600" cy="36408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568"/>
              </a:srgbClr>
            </a:outerShdw>
          </a:effectLst>
        </p:spPr>
      </p:sp>
      <p:sp>
        <p:nvSpPr>
          <p:cNvPr id="168" name="Google Shape;168;p33"/>
          <p:cNvSpPr txBox="1"/>
          <p:nvPr>
            <p:ph idx="1" type="body"/>
          </p:nvPr>
        </p:nvSpPr>
        <p:spPr>
          <a:xfrm>
            <a:off x="1154956" y="5367325"/>
            <a:ext cx="8825600" cy="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169" name="Google Shape;169;p33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légende">
  <p:cSld name="Titre et légend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>
            <p:ph type="title"/>
          </p:nvPr>
        </p:nvSpPr>
        <p:spPr>
          <a:xfrm>
            <a:off x="1154953" y="1447800"/>
            <a:ext cx="882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1" type="body"/>
          </p:nvPr>
        </p:nvSpPr>
        <p:spPr>
          <a:xfrm>
            <a:off x="1154953" y="3657600"/>
            <a:ext cx="8825600" cy="2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sz="18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175" name="Google Shape;175;p34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avec légende">
  <p:cSld name="Citation avec légend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1574801" y="1447800"/>
            <a:ext cx="7999200" cy="2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1930400" y="3771175"/>
            <a:ext cx="7279600" cy="3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b="0" i="0" sz="1467" cap="small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181" name="Google Shape;181;p35"/>
          <p:cNvSpPr txBox="1"/>
          <p:nvPr>
            <p:ph idx="2" type="body"/>
          </p:nvPr>
        </p:nvSpPr>
        <p:spPr>
          <a:xfrm>
            <a:off x="1154953" y="4350657"/>
            <a:ext cx="882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sz="18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182" name="Google Shape;182;p35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35"/>
          <p:cNvSpPr txBox="1"/>
          <p:nvPr/>
        </p:nvSpPr>
        <p:spPr>
          <a:xfrm>
            <a:off x="898295" y="971254"/>
            <a:ext cx="802000" cy="197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-US" sz="12266" u="none" cap="none" strike="noStrike">
                <a:solidFill>
                  <a:srgbClr val="9197C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9330491" y="2613788"/>
            <a:ext cx="802000" cy="197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-US" sz="12266" u="none" cap="none" strike="noStrike">
                <a:solidFill>
                  <a:srgbClr val="9197C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e nom">
  <p:cSld name="Carte nom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1154953" y="3124201"/>
            <a:ext cx="8825600" cy="16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" type="body"/>
          </p:nvPr>
        </p:nvSpPr>
        <p:spPr>
          <a:xfrm>
            <a:off x="1154953" y="4777381"/>
            <a:ext cx="8825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2000" cap="none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sz="1867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36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 colonnes">
  <p:cSld name="3 colonne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646111" y="452719"/>
            <a:ext cx="940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632947" y="1981200"/>
            <a:ext cx="2946800" cy="5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b="1" sz="18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9pPr>
          </a:lstStyle>
          <a:p/>
        </p:txBody>
      </p:sp>
      <p:sp>
        <p:nvSpPr>
          <p:cNvPr id="196" name="Google Shape;196;p37"/>
          <p:cNvSpPr txBox="1"/>
          <p:nvPr>
            <p:ph idx="2" type="body"/>
          </p:nvPr>
        </p:nvSpPr>
        <p:spPr>
          <a:xfrm>
            <a:off x="652463" y="2667000"/>
            <a:ext cx="29276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197" name="Google Shape;197;p37"/>
          <p:cNvSpPr txBox="1"/>
          <p:nvPr>
            <p:ph idx="3" type="body"/>
          </p:nvPr>
        </p:nvSpPr>
        <p:spPr>
          <a:xfrm>
            <a:off x="3883659" y="1981200"/>
            <a:ext cx="2936000" cy="5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b="1" sz="18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9pPr>
          </a:lstStyle>
          <a:p/>
        </p:txBody>
      </p:sp>
      <p:sp>
        <p:nvSpPr>
          <p:cNvPr id="198" name="Google Shape;198;p37"/>
          <p:cNvSpPr txBox="1"/>
          <p:nvPr>
            <p:ph idx="4" type="body"/>
          </p:nvPr>
        </p:nvSpPr>
        <p:spPr>
          <a:xfrm>
            <a:off x="3873107" y="2667000"/>
            <a:ext cx="29468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199" name="Google Shape;199;p37"/>
          <p:cNvSpPr txBox="1"/>
          <p:nvPr>
            <p:ph idx="5" type="body"/>
          </p:nvPr>
        </p:nvSpPr>
        <p:spPr>
          <a:xfrm>
            <a:off x="7124700" y="1981200"/>
            <a:ext cx="2932400" cy="5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b="1" sz="18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9pPr>
          </a:lstStyle>
          <a:p/>
        </p:txBody>
      </p:sp>
      <p:sp>
        <p:nvSpPr>
          <p:cNvPr id="200" name="Google Shape;200;p37"/>
          <p:cNvSpPr txBox="1"/>
          <p:nvPr>
            <p:ph idx="6" type="body"/>
          </p:nvPr>
        </p:nvSpPr>
        <p:spPr>
          <a:xfrm>
            <a:off x="7124700" y="2667000"/>
            <a:ext cx="29324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cxnSp>
        <p:nvCxnSpPr>
          <p:cNvPr id="201" name="Google Shape;201;p37"/>
          <p:cNvCxnSpPr/>
          <p:nvPr/>
        </p:nvCxnSpPr>
        <p:spPr>
          <a:xfrm>
            <a:off x="3726143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37"/>
          <p:cNvCxnSpPr/>
          <p:nvPr/>
        </p:nvCxnSpPr>
        <p:spPr>
          <a:xfrm>
            <a:off x="6962227" y="2133600"/>
            <a:ext cx="0" cy="39668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37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 colonnes d’image">
  <p:cSld name="3 colonnes d’imag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646111" y="452719"/>
            <a:ext cx="940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652463" y="4250949"/>
            <a:ext cx="2940000" cy="5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b="1" sz="18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9pPr>
          </a:lstStyle>
          <a:p/>
        </p:txBody>
      </p:sp>
      <p:sp>
        <p:nvSpPr>
          <p:cNvPr id="209" name="Google Shape;209;p38"/>
          <p:cNvSpPr/>
          <p:nvPr>
            <p:ph idx="2" type="pic"/>
          </p:nvPr>
        </p:nvSpPr>
        <p:spPr>
          <a:xfrm>
            <a:off x="652463" y="2209800"/>
            <a:ext cx="29400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568"/>
              </a:srgbClr>
            </a:outerShdw>
          </a:effectLst>
        </p:spPr>
      </p:sp>
      <p:sp>
        <p:nvSpPr>
          <p:cNvPr id="210" name="Google Shape;210;p38"/>
          <p:cNvSpPr txBox="1"/>
          <p:nvPr>
            <p:ph idx="3" type="body"/>
          </p:nvPr>
        </p:nvSpPr>
        <p:spPr>
          <a:xfrm>
            <a:off x="652463" y="4827211"/>
            <a:ext cx="2940000" cy="6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211" name="Google Shape;211;p38"/>
          <p:cNvSpPr txBox="1"/>
          <p:nvPr>
            <p:ph idx="4" type="body"/>
          </p:nvPr>
        </p:nvSpPr>
        <p:spPr>
          <a:xfrm>
            <a:off x="3889375" y="4250949"/>
            <a:ext cx="2930400" cy="5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b="1" sz="18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9pPr>
          </a:lstStyle>
          <a:p/>
        </p:txBody>
      </p:sp>
      <p:sp>
        <p:nvSpPr>
          <p:cNvPr id="212" name="Google Shape;212;p38"/>
          <p:cNvSpPr/>
          <p:nvPr>
            <p:ph idx="5" type="pic"/>
          </p:nvPr>
        </p:nvSpPr>
        <p:spPr>
          <a:xfrm>
            <a:off x="3889375" y="2209800"/>
            <a:ext cx="29304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568"/>
              </a:srgbClr>
            </a:outerShdw>
          </a:effectLst>
        </p:spPr>
      </p:sp>
      <p:sp>
        <p:nvSpPr>
          <p:cNvPr id="213" name="Google Shape;213;p38"/>
          <p:cNvSpPr txBox="1"/>
          <p:nvPr>
            <p:ph idx="6" type="body"/>
          </p:nvPr>
        </p:nvSpPr>
        <p:spPr>
          <a:xfrm>
            <a:off x="3888023" y="4827209"/>
            <a:ext cx="2934400" cy="6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sp>
        <p:nvSpPr>
          <p:cNvPr id="214" name="Google Shape;214;p38"/>
          <p:cNvSpPr txBox="1"/>
          <p:nvPr>
            <p:ph idx="7" type="body"/>
          </p:nvPr>
        </p:nvSpPr>
        <p:spPr>
          <a:xfrm>
            <a:off x="7124700" y="4250949"/>
            <a:ext cx="2932400" cy="5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9197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None/>
              <a:defRPr b="1" sz="18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000"/>
              <a:buNone/>
              <a:defRPr b="1" sz="1600"/>
            </a:lvl9pPr>
          </a:lstStyle>
          <a:p/>
        </p:txBody>
      </p:sp>
      <p:sp>
        <p:nvSpPr>
          <p:cNvPr id="215" name="Google Shape;215;p38"/>
          <p:cNvSpPr/>
          <p:nvPr>
            <p:ph idx="8" type="pic"/>
          </p:nvPr>
        </p:nvSpPr>
        <p:spPr>
          <a:xfrm>
            <a:off x="7124699" y="2209800"/>
            <a:ext cx="29324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568"/>
              </a:srgbClr>
            </a:outerShdw>
          </a:effectLst>
        </p:spPr>
      </p:sp>
      <p:sp>
        <p:nvSpPr>
          <p:cNvPr id="216" name="Google Shape;216;p38"/>
          <p:cNvSpPr txBox="1"/>
          <p:nvPr>
            <p:ph idx="9" type="body"/>
          </p:nvPr>
        </p:nvSpPr>
        <p:spPr>
          <a:xfrm>
            <a:off x="7124575" y="4827208"/>
            <a:ext cx="2936000" cy="6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800"/>
              <a:buNone/>
              <a:defRPr sz="1467"/>
            </a:lvl1pPr>
            <a:lvl2pPr indent="-22860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7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600"/>
              <a:buNone/>
              <a:defRPr sz="1067"/>
            </a:lvl3pPr>
            <a:lvl4pPr indent="-22860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4pPr>
            <a:lvl5pPr indent="-22860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5pPr>
            <a:lvl6pPr indent="-22860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6pPr>
            <a:lvl7pPr indent="-22860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7pPr>
            <a:lvl8pPr indent="-22860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8pPr>
            <a:lvl9pPr indent="-22860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500"/>
              <a:buNone/>
              <a:defRPr sz="933"/>
            </a:lvl9pPr>
          </a:lstStyle>
          <a:p/>
        </p:txBody>
      </p:sp>
      <p:cxnSp>
        <p:nvCxnSpPr>
          <p:cNvPr id="217" name="Google Shape;217;p38"/>
          <p:cNvCxnSpPr/>
          <p:nvPr/>
        </p:nvCxnSpPr>
        <p:spPr>
          <a:xfrm>
            <a:off x="3726143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6962227" y="2133600"/>
            <a:ext cx="0" cy="39668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38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38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38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646111" y="452719"/>
            <a:ext cx="940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39"/>
          <p:cNvSpPr txBox="1"/>
          <p:nvPr>
            <p:ph idx="1" type="body"/>
          </p:nvPr>
        </p:nvSpPr>
        <p:spPr>
          <a:xfrm rot="5400000">
            <a:off x="3478853" y="-322481"/>
            <a:ext cx="4195600" cy="8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225" name="Google Shape;225;p39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39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39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title"/>
          </p:nvPr>
        </p:nvSpPr>
        <p:spPr>
          <a:xfrm rot="5400000">
            <a:off x="6267613" y="2467013"/>
            <a:ext cx="5826000" cy="1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40"/>
          <p:cNvSpPr txBox="1"/>
          <p:nvPr>
            <p:ph idx="1" type="body"/>
          </p:nvPr>
        </p:nvSpPr>
        <p:spPr>
          <a:xfrm rot="5400000">
            <a:off x="1679612" y="-139787"/>
            <a:ext cx="5368800" cy="7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231" name="Google Shape;231;p40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40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p40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27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2">
            <a:alphaModFix/>
          </a:blip>
          <a:srcRect b="0" l="3614" r="0" t="0"/>
          <a:stretch/>
        </p:blipFill>
        <p:spPr>
          <a:xfrm>
            <a:off x="0" y="2669686"/>
            <a:ext cx="4037011" cy="418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35641" r="0" t="0"/>
          <a:stretch/>
        </p:blipFill>
        <p:spPr>
          <a:xfrm>
            <a:off x="1" y="2892347"/>
            <a:ext cx="1522412" cy="236545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8609012" y="1676400"/>
            <a:ext cx="2819600" cy="2819600"/>
          </a:xfrm>
          <a:prstGeom prst="ellipse">
            <a:avLst/>
          </a:prstGeom>
          <a:gradFill>
            <a:gsLst>
              <a:gs pos="0">
                <a:srgbClr val="5963B8">
                  <a:alpha val="5490"/>
                </a:srgbClr>
              </a:gs>
              <a:gs pos="36000">
                <a:srgbClr val="5963B8">
                  <a:alpha val="4705"/>
                </a:srgbClr>
              </a:gs>
              <a:gs pos="69000">
                <a:srgbClr val="5963B8">
                  <a:alpha val="0"/>
                </a:srgbClr>
              </a:gs>
              <a:gs pos="100000">
                <a:srgbClr val="5963B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28810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b="23318" l="0" r="0" t="0"/>
          <a:stretch/>
        </p:blipFill>
        <p:spPr>
          <a:xfrm>
            <a:off x="8605878" y="6096000"/>
            <a:ext cx="993733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10437812" y="0"/>
            <a:ext cx="686000" cy="114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646111" y="452719"/>
            <a:ext cx="94048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1103312" y="2052919"/>
            <a:ext cx="8946800" cy="4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 rot="5400000">
            <a:off x="10155539" y="1790801"/>
            <a:ext cx="99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 rot="5400000">
            <a:off x="8951471" y="3225400"/>
            <a:ext cx="38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0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352540" y="295729"/>
            <a:ext cx="838400" cy="7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spreadsheets/d/1z7E-wKs1ankbpVN_1J9vV_jPiaNR1fnN/edit?gid=543279545#gid=543279545" TargetMode="External"/><Relationship Id="rId4" Type="http://schemas.openxmlformats.org/officeDocument/2006/relationships/hyperlink" Target="https://docs.google.com/forms/d/e/1FAIpQLSfhP1sR5xxYG2GVhHYuYzez_IRs6Ylkmm2O-YO_vHh_7vSKog/viewform?usp=sharing" TargetMode="External"/><Relationship Id="rId5" Type="http://schemas.openxmlformats.org/officeDocument/2006/relationships/hyperlink" Target="https://coggle.it/diagram/aA_sdMeQzBRMWNof/t/-/b2cf99f75742cc70646eb20956e5ecdc207607a67e3b28c7e242c9935a8ccde2" TargetMode="External"/><Relationship Id="rId6" Type="http://schemas.openxmlformats.org/officeDocument/2006/relationships/hyperlink" Target="https://coggle.it/diagram/aA_sdMeQzBRMWNof/t/-/b2cf99f75742cc70646eb20956e5ecdc207607a67e3b28c7e242c9935a8ccde2" TargetMode="External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ens de chaîne" id="239" name="Google Shape;239;p1"/>
          <p:cNvPicPr preferRelativeResize="0"/>
          <p:nvPr/>
        </p:nvPicPr>
        <p:blipFill rotWithShape="1">
          <a:blip r:embed="rId3">
            <a:alphaModFix amt="25000"/>
          </a:blip>
          <a:srcRect b="0" l="0" r="9090" t="23389"/>
          <a:stretch/>
        </p:blipFill>
        <p:spPr>
          <a:xfrm>
            <a:off x="0" y="-241126"/>
            <a:ext cx="12191983" cy="6857989"/>
          </a:xfrm>
          <a:prstGeom prst="rect">
            <a:avLst/>
          </a:prstGeom>
          <a:solidFill>
            <a:srgbClr val="B1BBCB"/>
          </a:solidFill>
          <a:ln>
            <a:noFill/>
          </a:ln>
        </p:spPr>
      </p:pic>
      <p:sp>
        <p:nvSpPr>
          <p:cNvPr id="240" name="Google Shape;240;p1"/>
          <p:cNvSpPr txBox="1"/>
          <p:nvPr>
            <p:ph idx="1" type="subTitle"/>
          </p:nvPr>
        </p:nvSpPr>
        <p:spPr>
          <a:xfrm>
            <a:off x="1124233" y="4771633"/>
            <a:ext cx="10099600" cy="1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b="1" lang="en-US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WG1. Scoping the needs of open science monitoring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r>
              <a:rPr baseline="30000" lang="en-US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nd</a:t>
            </a:r>
            <a:r>
              <a:rPr lang="en-US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WG meeting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May 8, 2025</a:t>
            </a:r>
            <a:endParaRPr/>
          </a:p>
        </p:txBody>
      </p:sp>
      <p:pic>
        <p:nvPicPr>
          <p:cNvPr id="241" name="Google Shape;241;p1"/>
          <p:cNvPicPr preferRelativeResize="0"/>
          <p:nvPr/>
        </p:nvPicPr>
        <p:blipFill rotWithShape="1">
          <a:blip r:embed="rId4">
            <a:alphaModFix/>
          </a:blip>
          <a:srcRect b="0" l="128" r="129" t="0"/>
          <a:stretch/>
        </p:blipFill>
        <p:spPr>
          <a:xfrm>
            <a:off x="2321700" y="1541128"/>
            <a:ext cx="7548624" cy="28703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1540000" dist="47625">
              <a:srgbClr val="000000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/>
          <p:nvPr>
            <p:ph type="title"/>
          </p:nvPr>
        </p:nvSpPr>
        <p:spPr>
          <a:xfrm>
            <a:off x="838200" y="617346"/>
            <a:ext cx="10515600" cy="761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lay"/>
              <a:buNone/>
            </a:pPr>
            <a:r>
              <a:rPr b="1" i="0" lang="en-US" sz="4800" u="none" cap="none" strike="noStrik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Agenda</a:t>
            </a:r>
            <a:endParaRPr/>
          </a:p>
        </p:txBody>
      </p:sp>
      <p:sp>
        <p:nvSpPr>
          <p:cNvPr id="247" name="Google Shape;247;p2"/>
          <p:cNvSpPr txBox="1"/>
          <p:nvPr/>
        </p:nvSpPr>
        <p:spPr>
          <a:xfrm>
            <a:off x="799783" y="1547183"/>
            <a:ext cx="105156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</a:rPr>
              <a:t>Brief Recap of WG1 Kickoff Meeting (March Meeting)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rgbClr val="000000"/>
                </a:solidFill>
              </a:rPr>
              <a:t>Overview of WG1 objectives and key discussion points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</a:rPr>
              <a:t>Review of Identified Monitoring Needs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rgbClr val="000000"/>
                </a:solidFill>
              </a:rPr>
              <a:t>Summary of Wooclap brainstorming results</a:t>
            </a:r>
            <a:endParaRPr/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rgbClr val="000000"/>
                </a:solidFill>
              </a:rPr>
              <a:t>Highlight of emerging themes and priorities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</a:rPr>
              <a:t>Presentation of </a:t>
            </a:r>
            <a:r>
              <a:rPr b="1" i="0" lang="en-US" sz="1600" u="sng" cap="none" strike="noStrike">
                <a:solidFill>
                  <a:schemeClr val="hlink"/>
                </a:solidFill>
                <a:hlinkClick r:id="rId3"/>
              </a:rPr>
              <a:t>the Excel Tracker</a:t>
            </a:r>
            <a:r>
              <a:rPr b="1" i="0" lang="en-US" sz="1600" u="none" cap="none" strike="noStrike">
                <a:solidFill>
                  <a:srgbClr val="000000"/>
                </a:solidFill>
              </a:rPr>
              <a:t> and Collaborative Work Session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rgbClr val="000000"/>
                </a:solidFill>
              </a:rPr>
              <a:t>Walkthrough of the organized needs by pillar</a:t>
            </a:r>
            <a:endParaRPr/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rgbClr val="000000"/>
                </a:solidFill>
              </a:rPr>
              <a:t>Live input and discussion for updates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i="0" lang="en-US" sz="1600" u="sng" cap="none" strike="noStrike">
                <a:solidFill>
                  <a:schemeClr val="hlink"/>
                </a:solidFill>
                <a:hlinkClick r:id="rId4"/>
              </a:rPr>
              <a:t>Subgroup Selection Process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sng" cap="none" strike="noStrike">
                <a:solidFill>
                  <a:schemeClr val="hlink"/>
                </a:solidFill>
                <a:hlinkClick r:id="rId5"/>
              </a:rPr>
              <a:t>Explanation of subgroup themes aligned with OS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pillars</a:t>
            </a:r>
            <a:endParaRPr/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rgbClr val="000000"/>
                </a:solidFill>
              </a:rPr>
              <a:t>Introduction of Google Form for subgroup selection</a:t>
            </a:r>
            <a:endParaRPr/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rgbClr val="000000"/>
                </a:solidFill>
              </a:rPr>
              <a:t>Timeline for subgroup formation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lang="en-US" sz="1600"/>
              <a:t>Next Steps</a:t>
            </a:r>
            <a:endParaRPr b="1" sz="1600"/>
          </a:p>
          <a:p>
            <a:pPr indent="-285319" lvl="1" marL="74250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i="0" lang="en-US" sz="1600" u="none" cap="none" strike="noStrike">
                <a:solidFill>
                  <a:srgbClr val="000000"/>
                </a:solidFill>
              </a:rPr>
              <a:t>Open feedback and next steps for development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-285320" lvl="1" marL="742508" marR="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Subgroup work to begin post-meeting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"/>
          <p:cNvSpPr txBox="1"/>
          <p:nvPr>
            <p:ph idx="3" type="body"/>
          </p:nvPr>
        </p:nvSpPr>
        <p:spPr>
          <a:xfrm>
            <a:off x="489076" y="6288875"/>
            <a:ext cx="4241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</a:pPr>
            <a:r>
              <a:rPr b="0" i="0" lang="en-US" sz="11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WG1. Scoping the needs of open science monitoring​</a:t>
            </a:r>
            <a:endParaRPr sz="1000"/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9128" y="284957"/>
            <a:ext cx="39116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"/>
          <p:cNvSpPr txBox="1"/>
          <p:nvPr>
            <p:ph idx="2" type="body"/>
          </p:nvPr>
        </p:nvSpPr>
        <p:spPr>
          <a:xfrm>
            <a:off x="10376092" y="6212522"/>
            <a:ext cx="1544637" cy="438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b="1" lang="en-US" sz="2667"/>
              <a:t>Co-chairs introduction</a:t>
            </a:r>
            <a:endParaRPr/>
          </a:p>
        </p:txBody>
      </p:sp>
      <p:pic>
        <p:nvPicPr>
          <p:cNvPr id="256" name="Google Shape;2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0168" y="115902"/>
            <a:ext cx="2607969" cy="98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1543" y="1356967"/>
            <a:ext cx="8570837" cy="466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/>
          <p:nvPr>
            <p:ph type="title"/>
          </p:nvPr>
        </p:nvSpPr>
        <p:spPr>
          <a:xfrm>
            <a:off x="489067" y="569959"/>
            <a:ext cx="10515600" cy="6499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Recap of WG1 Kickoff Meeting</a:t>
            </a:r>
            <a:endParaRPr/>
          </a:p>
        </p:txBody>
      </p:sp>
      <p:sp>
        <p:nvSpPr>
          <p:cNvPr id="264" name="Google Shape;264;p4"/>
          <p:cNvSpPr txBox="1"/>
          <p:nvPr>
            <p:ph idx="3" type="body"/>
          </p:nvPr>
        </p:nvSpPr>
        <p:spPr>
          <a:xfrm>
            <a:off x="489076" y="6288875"/>
            <a:ext cx="45402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</a:pPr>
            <a:r>
              <a:rPr b="0" i="0" lang="en-US" sz="11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WG1. Scoping the needs of open science monitoring</a:t>
            </a:r>
            <a:r>
              <a:rPr b="0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</p:txBody>
      </p:sp>
      <p:pic>
        <p:nvPicPr>
          <p:cNvPr id="265" name="Google Shape;2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28" y="284957"/>
            <a:ext cx="39116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 txBox="1"/>
          <p:nvPr>
            <p:ph idx="2" type="body"/>
          </p:nvPr>
        </p:nvSpPr>
        <p:spPr>
          <a:xfrm>
            <a:off x="10376092" y="6212522"/>
            <a:ext cx="1544637" cy="438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US"/>
              <a:t>3</a:t>
            </a:r>
            <a:endParaRPr/>
          </a:p>
        </p:txBody>
      </p:sp>
      <p:grpSp>
        <p:nvGrpSpPr>
          <p:cNvPr id="267" name="Google Shape;267;p4"/>
          <p:cNvGrpSpPr/>
          <p:nvPr/>
        </p:nvGrpSpPr>
        <p:grpSpPr>
          <a:xfrm>
            <a:off x="271271" y="1616576"/>
            <a:ext cx="4947499" cy="4564381"/>
            <a:chOff x="0" y="44254"/>
            <a:chExt cx="4947499" cy="4564381"/>
          </a:xfrm>
        </p:grpSpPr>
        <p:sp>
          <p:nvSpPr>
            <p:cNvPr id="268" name="Google Shape;268;p4"/>
            <p:cNvSpPr/>
            <p:nvPr/>
          </p:nvSpPr>
          <p:spPr>
            <a:xfrm>
              <a:off x="0" y="243021"/>
              <a:ext cx="4947499" cy="1984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 txBox="1"/>
            <p:nvPr/>
          </p:nvSpPr>
          <p:spPr>
            <a:xfrm>
              <a:off x="0" y="243021"/>
              <a:ext cx="4947499" cy="19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383975" spcFirstLastPara="1" rIns="383975" wrap="square" tIns="2082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Understand the needs for Open Science (OS) monitoring globally.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Identify gaps and challenges across regions and stakeholder groups.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Provide foundational input for future Open Science monitoring frameworks.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Ensure inclusivity, diversity, and alignment with UNESCO OS principles.</a:t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247374" y="44254"/>
              <a:ext cx="3463249" cy="346367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 txBox="1"/>
            <p:nvPr/>
          </p:nvSpPr>
          <p:spPr>
            <a:xfrm>
              <a:off x="264282" y="61162"/>
              <a:ext cx="3429433" cy="31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30900" spcFirstLastPara="1" rIns="130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🔍 WG1 Scope and Goals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0" y="2655635"/>
              <a:ext cx="4947499" cy="1953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 txBox="1"/>
            <p:nvPr/>
          </p:nvSpPr>
          <p:spPr>
            <a:xfrm>
              <a:off x="0" y="2655635"/>
              <a:ext cx="4947499" cy="19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325" lIns="383975" spcFirstLastPara="1" rIns="383975" wrap="square" tIns="2082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68 confirmed members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from around the world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Regional distribution: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2" marL="2286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Africa: 10 | Asia: 9 | Central/South America: 4</a:t>
              </a:r>
              <a:endParaRPr/>
            </a:p>
            <a:p>
              <a:pPr indent="-114300" lvl="2" marL="2286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Europe: 40 | North America: 4 | Oceania: 1</a:t>
              </a:r>
              <a:endParaRPr/>
            </a:p>
            <a:p>
              <a:pPr indent="-114300" lvl="2" marL="2286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Majority from universities and research institutions (30 members)</a:t>
              </a:r>
              <a:endParaRPr/>
            </a:p>
            <a:p>
              <a:pPr indent="-114300" lvl="2" marL="2286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Also includes libraries, data services, infrastructures, publishers, funders, policymakers, IGOs, NGOs, and private sector organizations</a:t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47374" y="2281521"/>
              <a:ext cx="3463249" cy="530415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 txBox="1"/>
            <p:nvPr/>
          </p:nvSpPr>
          <p:spPr>
            <a:xfrm>
              <a:off x="273267" y="2307414"/>
              <a:ext cx="3411463" cy="47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30900" spcFirstLastPara="1" rIns="130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📊 </a:t>
              </a: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Membership Snapshot (as of March 3, 2025)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4"/>
          <p:cNvGrpSpPr/>
          <p:nvPr/>
        </p:nvGrpSpPr>
        <p:grpSpPr>
          <a:xfrm>
            <a:off x="5531004" y="1770857"/>
            <a:ext cx="6200078" cy="4397004"/>
            <a:chOff x="0" y="0"/>
            <a:chExt cx="6200078" cy="4397004"/>
          </a:xfrm>
        </p:grpSpPr>
        <p:sp>
          <p:nvSpPr>
            <p:cNvPr id="277" name="Google Shape;277;p4"/>
            <p:cNvSpPr/>
            <p:nvPr/>
          </p:nvSpPr>
          <p:spPr>
            <a:xfrm>
              <a:off x="0" y="510808"/>
              <a:ext cx="6200078" cy="38861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 txBox="1"/>
            <p:nvPr/>
          </p:nvSpPr>
          <p:spPr>
            <a:xfrm>
              <a:off x="0" y="510808"/>
              <a:ext cx="6200078" cy="3886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481175" spcFirstLastPara="1" rIns="481175" wrap="square" tIns="1504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Gather and map the diverse needs and gaps in Open Science (OS) monitoring across regions, disciplines, and stakeholder groups.</a:t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 a common understanding of what needs to be monitored in OS and why, aligned with UNESCO’s Open Science principles. </a:t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Ensure that the perspectives of underrepresented regions (e.g., Africa, MENA, Asia-Pacific) are reflected in monitoring needs and priorities.</a:t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Produce a structured output (e.g., scoping report, policy recommendations) that can inform future Open Science monitoring frameworks at national, regional, and global levels.</a:t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collaborate closely with WG2 Understanding the OS monitoring landscape</a:t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36196" y="0"/>
              <a:ext cx="4335816" cy="583183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 txBox="1"/>
            <p:nvPr/>
          </p:nvSpPr>
          <p:spPr>
            <a:xfrm>
              <a:off x="364665" y="28469"/>
              <a:ext cx="4278878" cy="526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4025" spcFirstLastPara="1" rIns="1640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🎯WG1 Objectives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"/>
          <p:cNvSpPr txBox="1"/>
          <p:nvPr>
            <p:ph type="title"/>
          </p:nvPr>
        </p:nvSpPr>
        <p:spPr>
          <a:xfrm>
            <a:off x="489067" y="285584"/>
            <a:ext cx="10515600" cy="6499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Review of Identified Monitoring Needs</a:t>
            </a:r>
            <a:endParaRPr/>
          </a:p>
        </p:txBody>
      </p:sp>
      <p:sp>
        <p:nvSpPr>
          <p:cNvPr id="287" name="Google Shape;287;p5"/>
          <p:cNvSpPr txBox="1"/>
          <p:nvPr>
            <p:ph idx="3" type="body"/>
          </p:nvPr>
        </p:nvSpPr>
        <p:spPr>
          <a:xfrm>
            <a:off x="489076" y="6419500"/>
            <a:ext cx="44748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</a:pPr>
            <a:r>
              <a:rPr b="0" i="0" lang="en-US" sz="11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WG1. Scoping the needs of open science monitoring</a:t>
            </a:r>
            <a:r>
              <a:rPr b="0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</p:txBody>
      </p:sp>
      <p:pic>
        <p:nvPicPr>
          <p:cNvPr id="288" name="Google Shape;2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6460" y="207327"/>
            <a:ext cx="1784269" cy="132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"/>
          <p:cNvSpPr txBox="1"/>
          <p:nvPr>
            <p:ph idx="2" type="body"/>
          </p:nvPr>
        </p:nvSpPr>
        <p:spPr>
          <a:xfrm>
            <a:off x="10376092" y="6212522"/>
            <a:ext cx="1544637" cy="438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US"/>
              <a:t>4</a:t>
            </a:r>
            <a:endParaRPr/>
          </a:p>
        </p:txBody>
      </p:sp>
      <p:grpSp>
        <p:nvGrpSpPr>
          <p:cNvPr id="290" name="Google Shape;290;p5"/>
          <p:cNvGrpSpPr/>
          <p:nvPr/>
        </p:nvGrpSpPr>
        <p:grpSpPr>
          <a:xfrm>
            <a:off x="489067" y="2577040"/>
            <a:ext cx="5634045" cy="3742244"/>
            <a:chOff x="0" y="253130"/>
            <a:chExt cx="5634045" cy="3742244"/>
          </a:xfrm>
        </p:grpSpPr>
        <p:sp>
          <p:nvSpPr>
            <p:cNvPr id="291" name="Google Shape;291;p5"/>
            <p:cNvSpPr/>
            <p:nvPr/>
          </p:nvSpPr>
          <p:spPr>
            <a:xfrm>
              <a:off x="0" y="409081"/>
              <a:ext cx="5634045" cy="5528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 txBox="1"/>
            <p:nvPr/>
          </p:nvSpPr>
          <p:spPr>
            <a:xfrm>
              <a:off x="0" y="409081"/>
              <a:ext cx="5634045" cy="552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437250" spcFirstLastPara="1" rIns="437250" wrap="square" tIns="270750">
              <a:noAutofit/>
            </a:bodyPr>
            <a:lstStyle/>
            <a:p>
              <a:pPr indent="-10795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 for common understanding across disciplines and regions.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81702" y="253130"/>
              <a:ext cx="3943831" cy="38376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 txBox="1"/>
            <p:nvPr/>
          </p:nvSpPr>
          <p:spPr>
            <a:xfrm>
              <a:off x="300436" y="271864"/>
              <a:ext cx="3906363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050" spcFirstLastPara="1" rIns="149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➔ </a:t>
              </a: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Lack of Shared OS Definitions</a:t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0" y="1253593"/>
              <a:ext cx="5634045" cy="7370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 txBox="1"/>
            <p:nvPr/>
          </p:nvSpPr>
          <p:spPr>
            <a:xfrm>
              <a:off x="0" y="1253593"/>
              <a:ext cx="5634045" cy="737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437250" spcFirstLastPara="1" rIns="437250" wrap="square" tIns="2707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Limited availability of OS tools and resources in multiple languages.</a:t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266960" y="1102685"/>
              <a:ext cx="3943831" cy="38376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285694" y="1121419"/>
              <a:ext cx="3906363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050" spcFirstLastPara="1" rIns="149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➔ </a:t>
              </a: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Language and Accessibility Barriers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0" y="2259095"/>
              <a:ext cx="5634045" cy="7370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0" y="2259095"/>
              <a:ext cx="5634045" cy="737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437250" spcFirstLastPara="1" rIns="437250" wrap="square" tIns="2707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Lack of coordination across local, national, and international initiatives.</a:t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281702" y="2067215"/>
              <a:ext cx="3943831" cy="38376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 txBox="1"/>
            <p:nvPr/>
          </p:nvSpPr>
          <p:spPr>
            <a:xfrm>
              <a:off x="300436" y="2085949"/>
              <a:ext cx="3906363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050" spcFirstLastPara="1" rIns="149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➔ </a:t>
              </a: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Fragmented Regional Monitoring Efforts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0" y="3258275"/>
              <a:ext cx="5634045" cy="73709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 txBox="1"/>
            <p:nvPr/>
          </p:nvSpPr>
          <p:spPr>
            <a:xfrm>
              <a:off x="0" y="3258275"/>
              <a:ext cx="5634045" cy="737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437250" spcFirstLastPara="1" rIns="437250" wrap="square" tIns="2707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 for a core set of indicators to enable consistent and comparable monitoring.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281702" y="3066395"/>
              <a:ext cx="3943831" cy="38376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 txBox="1"/>
            <p:nvPr/>
          </p:nvSpPr>
          <p:spPr>
            <a:xfrm>
              <a:off x="300436" y="3085129"/>
              <a:ext cx="3906363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9050" spcFirstLastPara="1" rIns="149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➔ </a:t>
              </a: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Absence of Standardized Baseline Indicators</a:t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5"/>
          <p:cNvSpPr/>
          <p:nvPr/>
        </p:nvSpPr>
        <p:spPr>
          <a:xfrm>
            <a:off x="489067" y="1315786"/>
            <a:ext cx="5634044" cy="1008124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Themes Identified from the Wooclap brainstorming activity</a:t>
            </a:r>
            <a:endParaRPr/>
          </a:p>
        </p:txBody>
      </p:sp>
      <p:grpSp>
        <p:nvGrpSpPr>
          <p:cNvPr id="308" name="Google Shape;308;p5"/>
          <p:cNvGrpSpPr/>
          <p:nvPr/>
        </p:nvGrpSpPr>
        <p:grpSpPr>
          <a:xfrm>
            <a:off x="6463990" y="2967402"/>
            <a:ext cx="5568251" cy="1463375"/>
            <a:chOff x="0" y="0"/>
            <a:chExt cx="5568251" cy="1463375"/>
          </a:xfrm>
        </p:grpSpPr>
        <p:sp>
          <p:nvSpPr>
            <p:cNvPr id="309" name="Google Shape;309;p5"/>
            <p:cNvSpPr/>
            <p:nvPr/>
          </p:nvSpPr>
          <p:spPr>
            <a:xfrm>
              <a:off x="0" y="282486"/>
              <a:ext cx="5568251" cy="118088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"/>
            <p:cNvSpPr txBox="1"/>
            <p:nvPr/>
          </p:nvSpPr>
          <p:spPr>
            <a:xfrm>
              <a:off x="0" y="282486"/>
              <a:ext cx="5568251" cy="1180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432150" spcFirstLastPara="1" rIns="432150" wrap="square" tIns="5415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Organized these needs into </a:t>
              </a:r>
              <a:r>
                <a:rPr lang="en-US" sz="1600">
                  <a:solidFill>
                    <a:schemeClr val="dk1"/>
                  </a:solidFill>
                </a:rPr>
                <a:t>topics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based on OS UNESCO p</a:t>
              </a:r>
              <a:r>
                <a:rPr lang="en-US" sz="1600">
                  <a:solidFill>
                    <a:schemeClr val="dk1"/>
                  </a:solidFill>
                </a:rPr>
                <a:t>rinciples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to guide WG1 deliverables.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01935" y="0"/>
              <a:ext cx="3893969" cy="731293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 txBox="1"/>
            <p:nvPr/>
          </p:nvSpPr>
          <p:spPr>
            <a:xfrm>
              <a:off x="337634" y="35699"/>
              <a:ext cx="3822571" cy="659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7325" spcFirstLastPara="1" rIns="1473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🚀 </a:t>
              </a:r>
              <a:r>
                <a:rPr b="1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Next Steps</a:t>
              </a: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"/>
          <p:cNvSpPr txBox="1"/>
          <p:nvPr>
            <p:ph type="title"/>
          </p:nvPr>
        </p:nvSpPr>
        <p:spPr>
          <a:xfrm>
            <a:off x="489067" y="289175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Subgroup Selection Process​</a:t>
            </a:r>
            <a:endParaRPr/>
          </a:p>
        </p:txBody>
      </p:sp>
      <p:pic>
        <p:nvPicPr>
          <p:cNvPr id="319" name="Google Shape;3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6460" y="207327"/>
            <a:ext cx="1784269" cy="132480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"/>
          <p:cNvSpPr txBox="1"/>
          <p:nvPr>
            <p:ph idx="2" type="body"/>
          </p:nvPr>
        </p:nvSpPr>
        <p:spPr>
          <a:xfrm>
            <a:off x="10376092" y="6212522"/>
            <a:ext cx="1544637" cy="438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US"/>
              <a:t>5</a:t>
            </a:r>
            <a:endParaRPr/>
          </a:p>
        </p:txBody>
      </p:sp>
      <p:grpSp>
        <p:nvGrpSpPr>
          <p:cNvPr id="321" name="Google Shape;321;p6"/>
          <p:cNvGrpSpPr/>
          <p:nvPr/>
        </p:nvGrpSpPr>
        <p:grpSpPr>
          <a:xfrm>
            <a:off x="490542" y="2037206"/>
            <a:ext cx="11172158" cy="4004248"/>
            <a:chOff x="1475" y="182218"/>
            <a:chExt cx="11172158" cy="4004248"/>
          </a:xfrm>
        </p:grpSpPr>
        <p:sp>
          <p:nvSpPr>
            <p:cNvPr id="322" name="Google Shape;322;p6"/>
            <p:cNvSpPr/>
            <p:nvPr/>
          </p:nvSpPr>
          <p:spPr>
            <a:xfrm>
              <a:off x="1475" y="182218"/>
              <a:ext cx="1854615" cy="1112769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 txBox="1"/>
            <p:nvPr/>
          </p:nvSpPr>
          <p:spPr>
            <a:xfrm>
              <a:off x="1475" y="182218"/>
              <a:ext cx="1854615" cy="741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1: Map Needs to OS Principles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81336" y="924065"/>
              <a:ext cx="1854615" cy="325125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 txBox="1"/>
            <p:nvPr/>
          </p:nvSpPr>
          <p:spPr>
            <a:xfrm>
              <a:off x="435656" y="978385"/>
              <a:ext cx="1745975" cy="3142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120900" spcFirstLastPara="1" rIns="120900" wrap="square" tIns="1209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Organize the identified monitoring needs.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Align each need with the relevant UNESCO Open Science (OS) </a:t>
              </a:r>
              <a:r>
                <a:rPr lang="en-US" sz="1700">
                  <a:solidFill>
                    <a:schemeClr val="dk1"/>
                  </a:solidFill>
                </a:rPr>
                <a:t>pillars</a:t>
              </a: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137244" y="322269"/>
              <a:ext cx="596044" cy="461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9B5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 txBox="1"/>
            <p:nvPr/>
          </p:nvSpPr>
          <p:spPr>
            <a:xfrm>
              <a:off x="2137244" y="414618"/>
              <a:ext cx="457521" cy="277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980703" y="182218"/>
              <a:ext cx="1854615" cy="1112769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 txBox="1"/>
            <p:nvPr/>
          </p:nvSpPr>
          <p:spPr>
            <a:xfrm>
              <a:off x="2980703" y="182218"/>
              <a:ext cx="1854615" cy="741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2: Invite Members to Choose Their Subgroup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291665" y="935216"/>
              <a:ext cx="1854615" cy="325125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 txBox="1"/>
            <p:nvPr/>
          </p:nvSpPr>
          <p:spPr>
            <a:xfrm>
              <a:off x="3345985" y="989536"/>
              <a:ext cx="1745975" cy="3142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120900" spcFirstLastPara="1" rIns="120900" wrap="square" tIns="1209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Members choose based on personal interest, expertise, and aligned OS </a:t>
              </a:r>
              <a:r>
                <a:rPr lang="en-US" sz="1700">
                  <a:solidFill>
                    <a:schemeClr val="dk1"/>
                  </a:solidFill>
                </a:rPr>
                <a:t>pillars</a:t>
              </a: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5116471" y="322269"/>
              <a:ext cx="596044" cy="461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9B5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 txBox="1"/>
            <p:nvPr/>
          </p:nvSpPr>
          <p:spPr>
            <a:xfrm>
              <a:off x="5116471" y="414618"/>
              <a:ext cx="457521" cy="277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59930" y="182218"/>
              <a:ext cx="1854615" cy="1112769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 txBox="1"/>
            <p:nvPr/>
          </p:nvSpPr>
          <p:spPr>
            <a:xfrm>
              <a:off x="5959930" y="182218"/>
              <a:ext cx="1854615" cy="741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3: Form Subgroups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339791" y="924065"/>
              <a:ext cx="1854615" cy="325125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 txBox="1"/>
            <p:nvPr/>
          </p:nvSpPr>
          <p:spPr>
            <a:xfrm>
              <a:off x="6394111" y="978385"/>
              <a:ext cx="1745975" cy="3142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120900" spcFirstLastPara="1" rIns="120900" wrap="square" tIns="1209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Group members based on their selection results.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Ensure diversity across regions, disciplines, and expertise areas.</a:t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8095698" y="322269"/>
              <a:ext cx="596044" cy="461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9B5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 txBox="1"/>
            <p:nvPr/>
          </p:nvSpPr>
          <p:spPr>
            <a:xfrm>
              <a:off x="8095698" y="414618"/>
              <a:ext cx="457521" cy="277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39157" y="182218"/>
              <a:ext cx="1854615" cy="1112769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 txBox="1"/>
            <p:nvPr/>
          </p:nvSpPr>
          <p:spPr>
            <a:xfrm>
              <a:off x="8939157" y="182218"/>
              <a:ext cx="1854615" cy="741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4: Begin Subgroup Activities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9319018" y="924065"/>
              <a:ext cx="1854615" cy="325125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 txBox="1"/>
            <p:nvPr/>
          </p:nvSpPr>
          <p:spPr>
            <a:xfrm>
              <a:off x="9373338" y="978385"/>
              <a:ext cx="1745975" cy="3142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120900" spcFirstLastPara="1" rIns="120900" wrap="square" tIns="1209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Subgroups will work on refining needs, proposing actions, and contributing to the WG1 deliverable.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6"/>
          <p:cNvSpPr txBox="1"/>
          <p:nvPr>
            <p:ph idx="3" type="body"/>
          </p:nvPr>
        </p:nvSpPr>
        <p:spPr>
          <a:xfrm>
            <a:off x="489076" y="6419500"/>
            <a:ext cx="44748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</a:pPr>
            <a:r>
              <a:rPr b="0" i="0" lang="en-US" sz="11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WG1. Scoping the needs of open science monitoring</a:t>
            </a:r>
            <a:r>
              <a:rPr b="0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</a:pPr>
            <a:r>
              <a:rPr b="1" lang="en-US">
                <a:solidFill>
                  <a:schemeClr val="accent1"/>
                </a:solidFill>
              </a:rPr>
              <a:t>Next Steps</a:t>
            </a:r>
            <a:endParaRPr/>
          </a:p>
        </p:txBody>
      </p:sp>
      <p:sp>
        <p:nvSpPr>
          <p:cNvPr id="350" name="Google Shape;350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i="0" u="none" strike="noStrike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i="0" lang="en-US" sz="2400" u="none" strike="noStrike">
                <a:solidFill>
                  <a:srgbClr val="000000"/>
                </a:solidFill>
              </a:rPr>
              <a:t>We will send out a </a:t>
            </a:r>
            <a:r>
              <a:rPr b="1" i="0" lang="en-US" sz="2400" u="none" strike="noStrike">
                <a:solidFill>
                  <a:srgbClr val="000000"/>
                </a:solidFill>
              </a:rPr>
              <a:t>new Doodle poll</a:t>
            </a:r>
            <a:r>
              <a:rPr i="0" lang="en-US" sz="2400" u="none" strike="noStrike">
                <a:solidFill>
                  <a:srgbClr val="000000"/>
                </a:solidFill>
              </a:rPr>
              <a:t> to propose additional time options that better accommodate </a:t>
            </a:r>
            <a:r>
              <a:rPr b="1" i="0" lang="en-US" sz="2400" u="none" strike="noStrike">
                <a:solidFill>
                  <a:srgbClr val="000000"/>
                </a:solidFill>
              </a:rPr>
              <a:t>Asia-Pacific members</a:t>
            </a:r>
            <a:r>
              <a:rPr i="0" lang="en-US" sz="2400" u="none" strike="noStrike">
                <a:solidFill>
                  <a:srgbClr val="000000"/>
                </a:solidFill>
              </a:rPr>
              <a:t> for our next WG1 meeting.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i="0" lang="en-US" sz="2400" u="none" strike="noStrike">
                <a:solidFill>
                  <a:srgbClr val="000000"/>
                </a:solidFill>
              </a:rPr>
              <a:t>We will also invite members to participate in an </a:t>
            </a:r>
            <a:r>
              <a:rPr b="1" i="0" lang="en-US" sz="2400" u="none" strike="noStrike">
                <a:solidFill>
                  <a:srgbClr val="000000"/>
                </a:solidFill>
              </a:rPr>
              <a:t>open discussion</a:t>
            </a:r>
            <a:r>
              <a:rPr i="0" lang="en-US" sz="2400" u="none" strike="noStrike">
                <a:solidFill>
                  <a:srgbClr val="000000"/>
                </a:solidFill>
              </a:rPr>
              <a:t> during the next session to:</a:t>
            </a:r>
            <a:br>
              <a:rPr i="0" lang="en-US" sz="2400" u="none" strike="noStrike">
                <a:solidFill>
                  <a:srgbClr val="000000"/>
                </a:solidFill>
              </a:rPr>
            </a:br>
            <a:r>
              <a:rPr i="0" lang="en-US" sz="2400" u="none" strike="noStrike">
                <a:solidFill>
                  <a:srgbClr val="000000"/>
                </a:solidFill>
              </a:rPr>
              <a:t>• Share feedback on subgroup themes</a:t>
            </a:r>
            <a:br>
              <a:rPr i="0" lang="en-US" sz="2400" u="none" strike="noStrike">
                <a:solidFill>
                  <a:srgbClr val="000000"/>
                </a:solidFill>
              </a:rPr>
            </a:br>
            <a:r>
              <a:rPr i="0" lang="en-US" sz="2400" u="none" strike="noStrike">
                <a:solidFill>
                  <a:srgbClr val="000000"/>
                </a:solidFill>
              </a:rPr>
              <a:t>• Align on deliverable structure</a:t>
            </a:r>
            <a:br>
              <a:rPr i="0" lang="en-US" sz="2400" u="none" strike="noStrike">
                <a:solidFill>
                  <a:srgbClr val="000000"/>
                </a:solidFill>
              </a:rPr>
            </a:br>
            <a:r>
              <a:rPr i="0" lang="en-US" sz="2400" u="none" strike="noStrike">
                <a:solidFill>
                  <a:srgbClr val="000000"/>
                </a:solidFill>
              </a:rPr>
              <a:t>• Identify contributions across subgroups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i="0" lang="en-US" sz="2400" u="none" strike="noStrike">
                <a:solidFill>
                  <a:srgbClr val="000000"/>
                </a:solidFill>
              </a:rPr>
              <a:t>In the meantime, the </a:t>
            </a:r>
            <a:r>
              <a:rPr b="1" i="0" lang="en-US" sz="2400" u="none" strike="noStrike">
                <a:solidFill>
                  <a:srgbClr val="000000"/>
                </a:solidFill>
              </a:rPr>
              <a:t>subgroup selection form</a:t>
            </a:r>
            <a:r>
              <a:rPr i="0" lang="en-US" sz="2400" u="none" strike="noStrike">
                <a:solidFill>
                  <a:srgbClr val="000000"/>
                </a:solidFill>
              </a:rPr>
              <a:t> remains open—please submit your response if you haven’t yet.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51" name="Google Shape;3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9750" y="207325"/>
            <a:ext cx="1880975" cy="13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7"/>
          <p:cNvSpPr txBox="1"/>
          <p:nvPr>
            <p:ph idx="4294967295" type="body"/>
          </p:nvPr>
        </p:nvSpPr>
        <p:spPr>
          <a:xfrm>
            <a:off x="489076" y="6419500"/>
            <a:ext cx="44748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</a:pPr>
            <a:r>
              <a:rPr b="0" i="0" lang="en-US" sz="11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WG1. Scoping the needs of open science monitoring</a:t>
            </a:r>
            <a:r>
              <a:rPr b="0" i="0" lang="en-US" sz="13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es géométriques en arrière-plan de cercles et de lignes" id="357" name="Google Shape;357;p8"/>
          <p:cNvPicPr preferRelativeResize="0"/>
          <p:nvPr/>
        </p:nvPicPr>
        <p:blipFill rotWithShape="1">
          <a:blip r:embed="rId3">
            <a:alphaModFix amt="50000"/>
          </a:blip>
          <a:srcRect b="3131" l="0" r="0" t="31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8"/>
          <p:cNvSpPr txBox="1"/>
          <p:nvPr>
            <p:ph type="title"/>
          </p:nvPr>
        </p:nvSpPr>
        <p:spPr>
          <a:xfrm>
            <a:off x="1206901" y="2471200"/>
            <a:ext cx="9435200" cy="19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</a:pPr>
            <a:r>
              <a:rPr lang="en-US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Questions?</a:t>
            </a:r>
            <a:endParaRPr sz="3067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2025-04-29T12:48:56Z</dcterms:created>
  <dc:creator>Nabila Salisu</dc:creator>
</cp:coreProperties>
</file>